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64" r:id="rId4"/>
    <p:sldId id="257" r:id="rId5"/>
    <p:sldId id="258" r:id="rId6"/>
    <p:sldId id="263" r:id="rId7"/>
    <p:sldId id="260" r:id="rId8"/>
    <p:sldId id="265" r:id="rId9"/>
    <p:sldId id="266" r:id="rId10"/>
    <p:sldId id="267" r:id="rId11"/>
    <p:sldId id="25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5"/>
    <p:restoredTop sz="94694"/>
  </p:normalViewPr>
  <p:slideViewPr>
    <p:cSldViewPr snapToGrid="0">
      <p:cViewPr>
        <p:scale>
          <a:sx n="111" d="100"/>
          <a:sy n="111" d="100"/>
        </p:scale>
        <p:origin x="168" y="10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5D37E-2526-C130-13CE-981276618B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527903-1955-2803-F6EC-2D20844619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3ACBF0-42F6-D217-0093-D0CC7EFC0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FF285C-43B2-11EB-EAD9-2168C4B8B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2F44B1-6E00-E94C-7F4F-8EBF63638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870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B890F-3D72-FF5D-AD7F-8FE842F3A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8F1FFC-E5DD-1858-0BB5-71C250FBA2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FD476-117C-0661-F0B5-6DF49B4E3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666D0E-C9BE-5CB5-BD96-B67E79420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88842-2B4B-BD4F-626C-096543EEE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65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162B67-0FC5-2AB4-1734-71E74938B2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5049A3-E953-F928-7462-A26BE2C199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4185B-8EAC-CC5B-F813-55E319A70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EB316E-7665-BCC8-05FB-6E2A812EE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7FDCA7-D5B4-9873-CBD0-EC2012F4C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467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DB948-E978-4B7E-91C0-C268F34FA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7AFDD-5279-571B-6945-946E1039E5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1EB10-E7F4-3959-5124-02C7C0BE6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DCD6C-4F3E-3DF2-CE27-FA478E33D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C826ED-6EA9-4AA8-5C88-476CA51CB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538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28265-8D63-8571-8EBD-F5BF5DDAD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5CC29A-8D7D-B953-E0D2-114FA22FF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CB9158-D75C-A83E-9D99-5B864C644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D0011-F0D4-8DD5-7EBE-D2F859A95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99D545-0B62-63EF-6333-8E6A30740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496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07EA4-6090-094E-FAA7-6CA6009BD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20F95-A77D-CBBA-13E4-7F01A1BC55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476C39-A790-C0EC-F812-1A13F9EB76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195661-A027-1F71-E973-E7CCABBEF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711478-0136-A100-F55D-49EC6088E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8D8CBC-42EF-2E61-FE00-955752966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080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1CD9B-7C1F-7093-5BB4-140207BBA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0BDD85-3485-33E8-1E98-8BB64FEC7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37D566-5D2F-1F47-A2CC-C7078C793F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58D2AB-4D32-273D-3B39-684BC985F7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C85FB6-D6B4-68A7-02A7-DCE7FF2007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40271B-4BD9-CD61-0AEF-E2FEE4903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2CD9D4-AFEA-D19F-DDE7-5BC583294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29D2F8-3F7C-E61F-9D6F-11195EF92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641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7A467-CCE0-77A9-C145-D1242960E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E33EFF-B2F0-FF77-7AF5-B49A5713C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CF8A16-35FB-06F1-F3E3-1A53B4328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84F366-2718-351F-F3E8-9953290A0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540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7D5A91-2491-A5A5-8AFC-2C9A6C606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33BFDD-1267-A3F1-D4C7-F1E265FD3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B9FF47-5215-5F6E-5CCB-967522F0A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961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13060-E3BC-ED21-4408-8B2C63B3F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41BF1-1923-766F-0F82-256993798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41BF94-77B2-E66F-4CC1-A39D4B98BF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CA81CF-3514-60C3-AC1D-6DA185699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76A600-D3AD-44C8-57DE-31A1DB0AF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411F42-DC8E-32DC-3189-542964155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481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A15BC-7909-080B-6F36-A0C858B78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F58699-228E-280C-EAFD-2143025279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23F492-1898-73A0-E899-DC61EB84AE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288EB8-C2FD-77B0-315A-7266FB877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6CF4D7-BD73-E973-01CB-ECBD7737A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3015E8-6B8D-018B-144E-1E30B6840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591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3CA8DE-7D62-2DD8-C80A-AB665C783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9C8760-D3B5-AAFB-4294-FA7F5076DF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861B1-8C95-7C87-277E-92902D847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C8398-EDE6-6D40-83B6-D8F09DC13702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EFC763-074F-4A21-AE8B-9C36D08FB2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CE496-121E-2782-6ACD-61E30C04F4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EC638B-42C6-A049-9D33-4E729BF5C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737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ltralytics/yolov5" TargetMode="External"/><Relationship Id="rId2" Type="http://schemas.openxmlformats.org/officeDocument/2006/relationships/hyperlink" Target="https://imageio.forbes.com/specials-images/imageserve/60133a2ba868b9dc5ec5f82d/0x0.jpg?format=jpg&amp;width=1200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ltralytics/yolov5" TargetMode="External"/><Relationship Id="rId2" Type="http://schemas.openxmlformats.org/officeDocument/2006/relationships/hyperlink" Target="https://github.com/DavidNovikov/Yolov5Tutoria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6E2F0-722C-3C19-F4D7-0AB442ADD6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Getting started with yolov5 for inference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396636-E338-FACE-BF21-6A86F93F4F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David Novikov</a:t>
            </a:r>
          </a:p>
        </p:txBody>
      </p:sp>
    </p:spTree>
    <p:extLst>
      <p:ext uri="{BB962C8B-B14F-4D97-AF65-F5344CB8AC3E}">
        <p14:creationId xmlns:p14="http://schemas.microsoft.com/office/powerpoint/2010/main" val="3378745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A5315-E7C6-33A6-F67B-9B3F16E4B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A3EDE-D0C9-4651-36F0-59B6B455BC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</a:t>
            </a:r>
            <a:r>
              <a:rPr lang="en-US" dirty="0" err="1"/>
              <a:t>starterCode.py</a:t>
            </a:r>
            <a:r>
              <a:rPr lang="en-US" dirty="0"/>
              <a:t> in ide of choice</a:t>
            </a:r>
          </a:p>
          <a:p>
            <a:r>
              <a:rPr lang="en-US" dirty="0"/>
              <a:t>Run the code once</a:t>
            </a:r>
          </a:p>
          <a:p>
            <a:r>
              <a:rPr lang="en-US" dirty="0"/>
              <a:t>Step through existing code</a:t>
            </a:r>
          </a:p>
          <a:p>
            <a:r>
              <a:rPr lang="en-US" dirty="0"/>
              <a:t>Add lines for decision boundary</a:t>
            </a:r>
          </a:p>
          <a:p>
            <a:r>
              <a:rPr lang="en-US" dirty="0"/>
              <a:t>Add math for decision boundary </a:t>
            </a:r>
          </a:p>
          <a:p>
            <a:r>
              <a:rPr lang="en-US" dirty="0"/>
              <a:t>Add logic to determine if intersection is safe</a:t>
            </a:r>
          </a:p>
          <a:p>
            <a:pPr lvl="1"/>
            <a:r>
              <a:rPr lang="en-US" dirty="0"/>
              <a:t>Add colors and text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589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60D9A-3059-AAFA-358E-3AFB8317A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60DDA-4D4D-B7FF-6627-05399C4764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https://imageio.forbes.com/specials-images/imageserve/60133a2ba868b9dc5ec5f82d/0x0.jpg?format=jpg&amp;width=1200</a:t>
            </a:r>
            <a:endParaRPr lang="en-US" dirty="0"/>
          </a:p>
          <a:p>
            <a:r>
              <a:rPr lang="en-US" dirty="0">
                <a:hlinkClick r:id="rId3"/>
              </a:rPr>
              <a:t>https://github.com/ultralytics</a:t>
            </a:r>
            <a:r>
              <a:rPr lang="en-US">
                <a:hlinkClick r:id="rId3"/>
              </a:rPr>
              <a:t>/yolov5</a:t>
            </a:r>
            <a:endParaRPr lang="en-US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368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2933-E752-E906-33D0-044108B9A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6E6A63-230A-64DC-D889-2C9F045B87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 of ML pipeline</a:t>
            </a:r>
          </a:p>
          <a:p>
            <a:r>
              <a:rPr lang="en-US" dirty="0"/>
              <a:t>Problem statement</a:t>
            </a:r>
          </a:p>
          <a:p>
            <a:r>
              <a:rPr lang="en-US" dirty="0"/>
              <a:t>Deployment</a:t>
            </a:r>
          </a:p>
          <a:p>
            <a:r>
              <a:rPr lang="en-US" dirty="0"/>
              <a:t>Setup</a:t>
            </a:r>
          </a:p>
          <a:p>
            <a:r>
              <a:rPr lang="en-US" dirty="0"/>
              <a:t>Tutorial</a:t>
            </a:r>
          </a:p>
        </p:txBody>
      </p:sp>
    </p:spTree>
    <p:extLst>
      <p:ext uri="{BB962C8B-B14F-4D97-AF65-F5344CB8AC3E}">
        <p14:creationId xmlns:p14="http://schemas.microsoft.com/office/powerpoint/2010/main" val="2853502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29C58-F382-29CA-5A4A-D8F51EB02C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Overview and Problem Introduction</a:t>
            </a:r>
          </a:p>
        </p:txBody>
      </p:sp>
    </p:spTree>
    <p:extLst>
      <p:ext uri="{BB962C8B-B14F-4D97-AF65-F5344CB8AC3E}">
        <p14:creationId xmlns:p14="http://schemas.microsoft.com/office/powerpoint/2010/main" val="1874559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B6864-18A2-5408-CF42-562125704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pipeline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EF8B5DE-3760-1938-ECA6-74CFE343F1C3}"/>
              </a:ext>
            </a:extLst>
          </p:cNvPr>
          <p:cNvSpPr/>
          <p:nvPr/>
        </p:nvSpPr>
        <p:spPr>
          <a:xfrm>
            <a:off x="131221" y="2697495"/>
            <a:ext cx="2250830" cy="22391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 Problem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6FCFF8-B687-7926-E623-80823E5099AC}"/>
              </a:ext>
            </a:extLst>
          </p:cNvPr>
          <p:cNvSpPr txBox="1"/>
          <p:nvPr/>
        </p:nvSpPr>
        <p:spPr>
          <a:xfrm>
            <a:off x="751369" y="4936602"/>
            <a:ext cx="10105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What?</a:t>
            </a:r>
          </a:p>
          <a:p>
            <a:r>
              <a:rPr lang="en-US" sz="2400" dirty="0"/>
              <a:t>Why?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028A5D8-65C8-ABE0-6D5A-6EC94418345F}"/>
              </a:ext>
            </a:extLst>
          </p:cNvPr>
          <p:cNvSpPr/>
          <p:nvPr/>
        </p:nvSpPr>
        <p:spPr>
          <a:xfrm>
            <a:off x="3350363" y="2697495"/>
            <a:ext cx="2250830" cy="22391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 Solution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3A57BA-53D8-E28B-5FF6-CD795E7EA9C6}"/>
              </a:ext>
            </a:extLst>
          </p:cNvPr>
          <p:cNvSpPr txBox="1"/>
          <p:nvPr/>
        </p:nvSpPr>
        <p:spPr>
          <a:xfrm>
            <a:off x="3525806" y="4936602"/>
            <a:ext cx="18999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Appropriate? 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6AA171B-1A91-DBCD-2CAF-5B194A0D1BC1}"/>
              </a:ext>
            </a:extLst>
          </p:cNvPr>
          <p:cNvSpPr/>
          <p:nvPr/>
        </p:nvSpPr>
        <p:spPr>
          <a:xfrm>
            <a:off x="6569505" y="2697495"/>
            <a:ext cx="2250830" cy="22391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Training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C7CFE73-968A-06B5-98D6-0F98904E3060}"/>
              </a:ext>
            </a:extLst>
          </p:cNvPr>
          <p:cNvSpPr/>
          <p:nvPr/>
        </p:nvSpPr>
        <p:spPr>
          <a:xfrm>
            <a:off x="9788647" y="2697495"/>
            <a:ext cx="2250830" cy="22391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Deploy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485EDAB-8BD0-7B56-FBF6-E2CF223136E7}"/>
              </a:ext>
            </a:extLst>
          </p:cNvPr>
          <p:cNvSpPr/>
          <p:nvPr/>
        </p:nvSpPr>
        <p:spPr>
          <a:xfrm>
            <a:off x="3138945" y="1349714"/>
            <a:ext cx="996461" cy="973016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DD3EA94C-7478-6BAB-0F62-3441E6C14C93}"/>
              </a:ext>
            </a:extLst>
          </p:cNvPr>
          <p:cNvSpPr/>
          <p:nvPr/>
        </p:nvSpPr>
        <p:spPr>
          <a:xfrm>
            <a:off x="4418757" y="1349714"/>
            <a:ext cx="1616593" cy="973016"/>
          </a:xfrm>
          <a:prstGeom prst="diamond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966D12F-4193-8EA0-6BB0-DC81E7D9FF70}"/>
              </a:ext>
            </a:extLst>
          </p:cNvPr>
          <p:cNvCxnSpPr>
            <a:cxnSpLocks/>
          </p:cNvCxnSpPr>
          <p:nvPr/>
        </p:nvCxnSpPr>
        <p:spPr>
          <a:xfrm>
            <a:off x="3923790" y="2322730"/>
            <a:ext cx="284206" cy="330578"/>
          </a:xfrm>
          <a:prstGeom prst="straightConnector1">
            <a:avLst/>
          </a:prstGeom>
          <a:ln w="508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6DD8883-7E32-22C7-35D8-CB8DEF076F07}"/>
              </a:ext>
            </a:extLst>
          </p:cNvPr>
          <p:cNvCxnSpPr>
            <a:cxnSpLocks/>
          </p:cNvCxnSpPr>
          <p:nvPr/>
        </p:nvCxnSpPr>
        <p:spPr>
          <a:xfrm flipH="1">
            <a:off x="4676347" y="2318176"/>
            <a:ext cx="255607" cy="329184"/>
          </a:xfrm>
          <a:prstGeom prst="straightConnector1">
            <a:avLst/>
          </a:prstGeom>
          <a:ln w="508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ight Arrow 19">
            <a:extLst>
              <a:ext uri="{FF2B5EF4-FFF2-40B4-BE49-F238E27FC236}">
                <a16:creationId xmlns:a16="http://schemas.microsoft.com/office/drawing/2014/main" id="{5AE6907A-0B36-1689-3D7B-67F1E47259BB}"/>
              </a:ext>
            </a:extLst>
          </p:cNvPr>
          <p:cNvSpPr/>
          <p:nvPr/>
        </p:nvSpPr>
        <p:spPr>
          <a:xfrm>
            <a:off x="2594030" y="3257271"/>
            <a:ext cx="544353" cy="1119554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93D81A48-583E-3BCD-BC6C-F1B4EA24E55A}"/>
              </a:ext>
            </a:extLst>
          </p:cNvPr>
          <p:cNvSpPr/>
          <p:nvPr/>
        </p:nvSpPr>
        <p:spPr>
          <a:xfrm>
            <a:off x="5823823" y="3257271"/>
            <a:ext cx="544353" cy="1119554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AAA44096-127B-2C3C-F3DA-24D7305BDDAB}"/>
              </a:ext>
            </a:extLst>
          </p:cNvPr>
          <p:cNvSpPr/>
          <p:nvPr/>
        </p:nvSpPr>
        <p:spPr>
          <a:xfrm>
            <a:off x="9021664" y="3257271"/>
            <a:ext cx="544353" cy="1119554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B751EF7-F367-826B-83A8-CB3E7E1585A6}"/>
              </a:ext>
            </a:extLst>
          </p:cNvPr>
          <p:cNvSpPr txBox="1"/>
          <p:nvPr/>
        </p:nvSpPr>
        <p:spPr>
          <a:xfrm>
            <a:off x="7244925" y="4941330"/>
            <a:ext cx="8999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How?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67E89E-8DE5-28CF-A6E2-3691E27D98DF}"/>
              </a:ext>
            </a:extLst>
          </p:cNvPr>
          <p:cNvSpPr txBox="1"/>
          <p:nvPr/>
        </p:nvSpPr>
        <p:spPr>
          <a:xfrm>
            <a:off x="10128431" y="4941066"/>
            <a:ext cx="15606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Integration</a:t>
            </a:r>
          </a:p>
        </p:txBody>
      </p:sp>
      <p:sp>
        <p:nvSpPr>
          <p:cNvPr id="25" name="Frame 24">
            <a:extLst>
              <a:ext uri="{FF2B5EF4-FFF2-40B4-BE49-F238E27FC236}">
                <a16:creationId xmlns:a16="http://schemas.microsoft.com/office/drawing/2014/main" id="{DA3956DB-5BCA-01AB-BFF3-557C5F15BAF7}"/>
              </a:ext>
            </a:extLst>
          </p:cNvPr>
          <p:cNvSpPr/>
          <p:nvPr/>
        </p:nvSpPr>
        <p:spPr>
          <a:xfrm>
            <a:off x="9597970" y="2453832"/>
            <a:ext cx="2594030" cy="3032567"/>
          </a:xfrm>
          <a:prstGeom prst="frame">
            <a:avLst>
              <a:gd name="adj1" fmla="val 434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9B33377-8DBC-23B3-96AD-DC9883CB1E4F}"/>
              </a:ext>
            </a:extLst>
          </p:cNvPr>
          <p:cNvSpPr txBox="1"/>
          <p:nvPr/>
        </p:nvSpPr>
        <p:spPr>
          <a:xfrm>
            <a:off x="9597970" y="5407195"/>
            <a:ext cx="112069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FF0000"/>
                </a:solidFill>
              </a:rPr>
              <a:t>Today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92A7D68-CF28-235F-AE8B-DA7D6B201F8F}"/>
              </a:ext>
            </a:extLst>
          </p:cNvPr>
          <p:cNvSpPr/>
          <p:nvPr/>
        </p:nvSpPr>
        <p:spPr>
          <a:xfrm>
            <a:off x="314444" y="5937100"/>
            <a:ext cx="11563109" cy="760523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Evaluate - Redo</a:t>
            </a:r>
          </a:p>
        </p:txBody>
      </p:sp>
      <p:sp>
        <p:nvSpPr>
          <p:cNvPr id="28" name="Up-Down Arrow 27">
            <a:extLst>
              <a:ext uri="{FF2B5EF4-FFF2-40B4-BE49-F238E27FC236}">
                <a16:creationId xmlns:a16="http://schemas.microsoft.com/office/drawing/2014/main" id="{502F4D3E-641C-25CF-0506-31F1149439BD}"/>
              </a:ext>
            </a:extLst>
          </p:cNvPr>
          <p:cNvSpPr/>
          <p:nvPr/>
        </p:nvSpPr>
        <p:spPr>
          <a:xfrm rot="19808353">
            <a:off x="2213563" y="5026427"/>
            <a:ext cx="402656" cy="830997"/>
          </a:xfrm>
          <a:prstGeom prst="upDown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Up-Down Arrow 29">
            <a:extLst>
              <a:ext uri="{FF2B5EF4-FFF2-40B4-BE49-F238E27FC236}">
                <a16:creationId xmlns:a16="http://schemas.microsoft.com/office/drawing/2014/main" id="{623A78BE-1CC4-5E23-5044-2A5EE8583FCF}"/>
              </a:ext>
            </a:extLst>
          </p:cNvPr>
          <p:cNvSpPr/>
          <p:nvPr/>
        </p:nvSpPr>
        <p:spPr>
          <a:xfrm rot="19808353">
            <a:off x="5475864" y="5027038"/>
            <a:ext cx="402656" cy="830997"/>
          </a:xfrm>
          <a:prstGeom prst="upDown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Up-Down Arrow 30">
            <a:extLst>
              <a:ext uri="{FF2B5EF4-FFF2-40B4-BE49-F238E27FC236}">
                <a16:creationId xmlns:a16="http://schemas.microsoft.com/office/drawing/2014/main" id="{DE279ABB-1010-CDEA-19F7-2B6C9F67799F}"/>
              </a:ext>
            </a:extLst>
          </p:cNvPr>
          <p:cNvSpPr/>
          <p:nvPr/>
        </p:nvSpPr>
        <p:spPr>
          <a:xfrm rot="1800000">
            <a:off x="6608694" y="5013638"/>
            <a:ext cx="402656" cy="830997"/>
          </a:xfrm>
          <a:prstGeom prst="upDown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Up-Down Arrow 31">
            <a:extLst>
              <a:ext uri="{FF2B5EF4-FFF2-40B4-BE49-F238E27FC236}">
                <a16:creationId xmlns:a16="http://schemas.microsoft.com/office/drawing/2014/main" id="{EE2CA067-6E7C-32BD-3D90-C3D20DC606EA}"/>
              </a:ext>
            </a:extLst>
          </p:cNvPr>
          <p:cNvSpPr/>
          <p:nvPr/>
        </p:nvSpPr>
        <p:spPr>
          <a:xfrm rot="1800000">
            <a:off x="9053058" y="4992917"/>
            <a:ext cx="402656" cy="830997"/>
          </a:xfrm>
          <a:prstGeom prst="upDown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105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/>
      <p:bldP spid="7" grpId="0" animBg="1"/>
      <p:bldP spid="8" grpId="0" animBg="1"/>
      <p:bldP spid="9" grpId="0" animBg="1"/>
      <p:bldP spid="10" grpId="0" animBg="1"/>
      <p:bldP spid="20" grpId="0" animBg="1"/>
      <p:bldP spid="21" grpId="0" animBg="1"/>
      <p:bldP spid="22" grpId="0" animBg="1"/>
      <p:bldP spid="23" grpId="0"/>
      <p:bldP spid="24" grpId="0"/>
      <p:bldP spid="25" grpId="0" animBg="1"/>
      <p:bldP spid="26" grpId="0"/>
      <p:bldP spid="27" grpId="0" animBg="1"/>
      <p:bldP spid="28" grpId="0" animBg="1"/>
      <p:bldP spid="30" grpId="0" animBg="1"/>
      <p:bldP spid="31" grpId="0" animBg="1"/>
      <p:bldP spid="3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C6730-2FFD-FEDF-DFCD-A63ADAE03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7DC92-51E4-88EF-68BA-802D0C42766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You work for mayor’s office</a:t>
            </a:r>
          </a:p>
          <a:p>
            <a:r>
              <a:rPr lang="en-US" sz="3000" dirty="0"/>
              <a:t>New </a:t>
            </a:r>
            <a:r>
              <a:rPr lang="en-US" sz="3000" dirty="0" err="1"/>
              <a:t>busline</a:t>
            </a:r>
            <a:endParaRPr lang="en-US" sz="3000" dirty="0"/>
          </a:p>
          <a:p>
            <a:pPr lvl="1"/>
            <a:r>
              <a:rPr lang="en-US" sz="2800" dirty="0"/>
              <a:t>No drivers – fully autonomous</a:t>
            </a:r>
          </a:p>
          <a:p>
            <a:r>
              <a:rPr lang="en-US" sz="3000" dirty="0"/>
              <a:t>Problem: Buses can’t detect if people are crossing intersection</a:t>
            </a:r>
          </a:p>
          <a:p>
            <a:r>
              <a:rPr lang="en-US" sz="3000" dirty="0"/>
              <a:t>Your job to solve in the next ~30 min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B9CF73E-5970-1B79-F7E6-55C7ABDC780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172202" y="226229"/>
            <a:ext cx="5181598" cy="3378855"/>
          </a:xfrm>
        </p:spPr>
      </p:pic>
      <p:pic>
        <p:nvPicPr>
          <p:cNvPr id="7" name="intersection.mp4">
            <a:hlinkClick r:id="" action="ppaction://media"/>
            <a:extLst>
              <a:ext uri="{FF2B5EF4-FFF2-40B4-BE49-F238E27FC236}">
                <a16:creationId xmlns:a16="http://schemas.microsoft.com/office/drawing/2014/main" id="{F579FDB0-0E3C-2F02-BE79-EA8F4689AA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72202" y="3743979"/>
            <a:ext cx="5181598" cy="291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672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29C58-F382-29CA-5A4A-D8F51EB02C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are we doing today?</a:t>
            </a:r>
          </a:p>
        </p:txBody>
      </p:sp>
    </p:spTree>
    <p:extLst>
      <p:ext uri="{BB962C8B-B14F-4D97-AF65-F5344CB8AC3E}">
        <p14:creationId xmlns:p14="http://schemas.microsoft.com/office/powerpoint/2010/main" val="2083337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260BD-9F08-74C0-2A8C-AB635CC75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5EBF8-275A-0541-BF3E-CB30B0A154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Today we will be using yolov5 as the ML part of our solution</a:t>
            </a:r>
          </a:p>
          <a:p>
            <a:r>
              <a:rPr lang="en-US" dirty="0"/>
              <a:t>We will focus on integrating out of the box ML models into a solution</a:t>
            </a:r>
          </a:p>
          <a:p>
            <a:r>
              <a:rPr lang="en-US" dirty="0"/>
              <a:t>Why Yolov5?</a:t>
            </a:r>
          </a:p>
          <a:p>
            <a:pPr lvl="1"/>
            <a:r>
              <a:rPr lang="en-US" dirty="0"/>
              <a:t>Easy to use</a:t>
            </a:r>
          </a:p>
          <a:p>
            <a:pPr lvl="1"/>
            <a:r>
              <a:rPr lang="en-US" dirty="0"/>
              <a:t>Python friendly</a:t>
            </a:r>
          </a:p>
          <a:p>
            <a:pPr lvl="1"/>
            <a:r>
              <a:rPr lang="en-US" dirty="0"/>
              <a:t>Pretrained models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D648412-94E0-15CA-9BA2-5A5406B8279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06067" y="1825625"/>
            <a:ext cx="4747733" cy="3733810"/>
          </a:xfrm>
        </p:spPr>
      </p:pic>
    </p:spTree>
    <p:extLst>
      <p:ext uri="{BB962C8B-B14F-4D97-AF65-F5344CB8AC3E}">
        <p14:creationId xmlns:p14="http://schemas.microsoft.com/office/powerpoint/2010/main" val="3898535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29C58-F382-29CA-5A4A-D8F51EB02C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Setup and Tutorial</a:t>
            </a:r>
          </a:p>
        </p:txBody>
      </p:sp>
    </p:spTree>
    <p:extLst>
      <p:ext uri="{BB962C8B-B14F-4D97-AF65-F5344CB8AC3E}">
        <p14:creationId xmlns:p14="http://schemas.microsoft.com/office/powerpoint/2010/main" val="1643611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A5315-E7C6-33A6-F67B-9B3F16E4B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A3EDE-D0C9-4651-36F0-59B6B455BC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terminal </a:t>
            </a:r>
          </a:p>
          <a:p>
            <a:r>
              <a:rPr lang="en-US" dirty="0"/>
              <a:t>Set up a new folder</a:t>
            </a:r>
          </a:p>
          <a:p>
            <a:r>
              <a:rPr lang="en-US" dirty="0"/>
              <a:t>Set up new python environment (python </a:t>
            </a:r>
            <a:r>
              <a:rPr lang="en-US" dirty="0" err="1"/>
              <a:t>venv</a:t>
            </a:r>
            <a:r>
              <a:rPr lang="en-US" dirty="0"/>
              <a:t>, </a:t>
            </a:r>
            <a:r>
              <a:rPr lang="en-US" dirty="0" err="1"/>
              <a:t>conda</a:t>
            </a:r>
            <a:r>
              <a:rPr lang="en-US" dirty="0"/>
              <a:t>, etc.) with python 3.8</a:t>
            </a:r>
          </a:p>
          <a:p>
            <a:r>
              <a:rPr lang="en-US" dirty="0"/>
              <a:t>Clone this repo and cd into it</a:t>
            </a:r>
          </a:p>
          <a:p>
            <a:pPr lvl="1"/>
            <a:r>
              <a:rPr lang="en-US" dirty="0">
                <a:hlinkClick r:id="rId2"/>
              </a:rPr>
              <a:t>https://github.com/DavidNovikov/Yolov5Tutorial</a:t>
            </a:r>
            <a:endParaRPr lang="en-US" dirty="0"/>
          </a:p>
          <a:p>
            <a:r>
              <a:rPr lang="en-US" dirty="0"/>
              <a:t>Clone yolov5 from </a:t>
            </a:r>
            <a:r>
              <a:rPr lang="en-US" dirty="0" err="1"/>
              <a:t>github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https://github.com/ultralytics/yolov5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D1D1BC-C87E-2781-F417-E65FD2C686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3416" y="5553075"/>
            <a:ext cx="60452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601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</TotalTime>
  <Words>254</Words>
  <Application>Microsoft Macintosh PowerPoint</Application>
  <PresentationFormat>Widescreen</PresentationFormat>
  <Paragraphs>60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Getting started with yolov5 for inference</vt:lpstr>
      <vt:lpstr>Agenda</vt:lpstr>
      <vt:lpstr>Overview and Problem Introduction</vt:lpstr>
      <vt:lpstr>ML pipeline</vt:lpstr>
      <vt:lpstr>Problem Statement</vt:lpstr>
      <vt:lpstr>What are we doing today?</vt:lpstr>
      <vt:lpstr>Deployment</vt:lpstr>
      <vt:lpstr>Setup and Tutorial</vt:lpstr>
      <vt:lpstr>Setup</vt:lpstr>
      <vt:lpstr>Tutorial!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started with yolov5 for inference</dc:title>
  <dc:creator>Novikov, David</dc:creator>
  <cp:lastModifiedBy>Novikov, David</cp:lastModifiedBy>
  <cp:revision>12</cp:revision>
  <dcterms:created xsi:type="dcterms:W3CDTF">2022-11-03T12:41:00Z</dcterms:created>
  <dcterms:modified xsi:type="dcterms:W3CDTF">2022-11-03T18:36:50Z</dcterms:modified>
</cp:coreProperties>
</file>

<file path=docProps/thumbnail.jpeg>
</file>